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4568" autoAdjust="0"/>
  </p:normalViewPr>
  <p:slideViewPr>
    <p:cSldViewPr snapToGrid="0">
      <p:cViewPr varScale="1">
        <p:scale>
          <a:sx n="87" d="100"/>
          <a:sy n="87" d="100"/>
        </p:scale>
        <p:origin x="14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CFC2A-A4A3-4788-B092-6B11D505A7FA}" type="datetimeFigureOut">
              <a:rPr lang="en-US" smtClean="0"/>
              <a:t>29-Jun-16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E521F-8314-4092-8E66-EC1FD2C651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16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o.wikipedia.org/wiki/San_Marino" TargetMode="External"/><Relationship Id="rId3" Type="http://schemas.openxmlformats.org/officeDocument/2006/relationships/hyperlink" Target="https://ro.wikipedia.org/wiki/Oper%C4%83_(cl%C4%83dire)" TargetMode="External"/><Relationship Id="rId7" Type="http://schemas.openxmlformats.org/officeDocument/2006/relationships/hyperlink" Target="https://ro.wikipedia.org/wiki/Monaco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o.wikipedia.org/wiki/Andorra" TargetMode="External"/><Relationship Id="rId5" Type="http://schemas.openxmlformats.org/officeDocument/2006/relationships/hyperlink" Target="https://ro.wikipedia.org/wiki/Muzeu" TargetMode="External"/><Relationship Id="rId4" Type="http://schemas.openxmlformats.org/officeDocument/2006/relationships/hyperlink" Target="https://ro.wikipedia.org/wiki/%C8%98coal%C4%83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term “freedom of panorama”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refers to an unconditional copyright exception vis-à-vis works of architecture and sculpture placed permanently in public places.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E521F-8314-4092-8E66-EC1FD2C651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9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Architects earnings in Europe are not correlated with </a:t>
            </a:r>
            <a:r>
              <a:rPr lang="en-US" dirty="0" err="1" smtClean="0"/>
              <a:t>FoP</a:t>
            </a: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>albastru -</a:t>
            </a:r>
            <a:r>
              <a:rPr lang="en-US" dirty="0" smtClean="0">
                <a:effectLst/>
              </a:rPr>
              <a:t>  liber, </a:t>
            </a:r>
            <a:r>
              <a:rPr lang="en-US" dirty="0" err="1" smtClean="0">
                <a:effectLst/>
              </a:rPr>
              <a:t>inclusiv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interioare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publice</a:t>
            </a:r>
            <a:r>
              <a:rPr lang="en-US" dirty="0" smtClean="0">
                <a:effectLst/>
              </a:rPr>
              <a:t>, cu </a:t>
            </a:r>
            <a:r>
              <a:rPr lang="en-US" dirty="0" err="1" smtClean="0">
                <a:effectLst/>
              </a:rPr>
              <a:t>excepția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interioarelor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clădirilor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  <a:hlinkClick r:id="rId3" tooltip="Operă (clădire)"/>
              </a:rPr>
              <a:t>operelor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  <a:hlinkClick r:id="rId4" tooltip="Școală"/>
              </a:rPr>
              <a:t>școlilor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și</a:t>
            </a:r>
            <a:r>
              <a:rPr lang="en-US" dirty="0" smtClean="0">
                <a:effectLst/>
              </a:rPr>
              <a:t> a </a:t>
            </a:r>
            <a:r>
              <a:rPr lang="en-US" dirty="0" err="1" smtClean="0">
                <a:effectLst/>
              </a:rPr>
              <a:t>holurilor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intrare</a:t>
            </a:r>
            <a:r>
              <a:rPr lang="en-US" dirty="0" smtClean="0">
                <a:effectLst/>
              </a:rPr>
              <a:t> ale </a:t>
            </a:r>
            <a:r>
              <a:rPr lang="en-US" dirty="0" err="1" smtClean="0">
                <a:effectLst/>
                <a:hlinkClick r:id="rId5" tooltip="Muzeu"/>
              </a:rPr>
              <a:t>muzeelor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și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sediilor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comerciale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verde închis - </a:t>
            </a:r>
            <a:r>
              <a:rPr lang="en-US" dirty="0" smtClean="0">
                <a:effectLst/>
              </a:rPr>
              <a:t>liber, </a:t>
            </a:r>
            <a:r>
              <a:rPr lang="en-US" dirty="0" err="1" smtClean="0">
                <a:effectLst/>
              </a:rPr>
              <a:t>inclusiv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interioare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publice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și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opere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artă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Verde deschis - </a:t>
            </a:r>
            <a:r>
              <a:rPr lang="en-US" dirty="0" smtClean="0">
                <a:effectLst/>
              </a:rPr>
              <a:t>liber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clădiri</a:t>
            </a:r>
            <a:r>
              <a:rPr lang="en-US" dirty="0" smtClean="0">
                <a:effectLst/>
              </a:rPr>
              <a:t>, </a:t>
            </a:r>
            <a:r>
              <a:rPr lang="en-US" dirty="0" err="1" smtClean="0">
                <a:effectLst/>
              </a:rPr>
              <a:t>dar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interioare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publice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și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opere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artă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doar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uz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necomercial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Galben - </a:t>
            </a:r>
            <a:r>
              <a:rPr lang="en-US" dirty="0" smtClean="0">
                <a:effectLst/>
              </a:rPr>
              <a:t>liber, </a:t>
            </a:r>
            <a:r>
              <a:rPr lang="en-US" dirty="0" err="1" smtClean="0">
                <a:effectLst/>
              </a:rPr>
              <a:t>inclusiv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opere</a:t>
            </a:r>
            <a:r>
              <a:rPr lang="en-US" dirty="0" smtClean="0">
                <a:effectLst/>
              </a:rPr>
              <a:t> de </a:t>
            </a:r>
            <a:r>
              <a:rPr lang="en-US" dirty="0" err="1" smtClean="0">
                <a:effectLst/>
              </a:rPr>
              <a:t>artă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Oranj - </a:t>
            </a:r>
            <a:r>
              <a:rPr lang="en-US" dirty="0" smtClean="0">
                <a:effectLst/>
              </a:rPr>
              <a:t>liber </a:t>
            </a:r>
            <a:r>
              <a:rPr lang="en-US" dirty="0" err="1" smtClean="0">
                <a:effectLst/>
              </a:rPr>
              <a:t>doar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clădiri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Maro - </a:t>
            </a:r>
            <a:r>
              <a:rPr lang="en-US" dirty="0" smtClean="0">
                <a:effectLst/>
              </a:rPr>
              <a:t>liber </a:t>
            </a:r>
            <a:r>
              <a:rPr lang="en-US" dirty="0" err="1" smtClean="0">
                <a:effectLst/>
              </a:rPr>
              <a:t>doar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pentru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uz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necomercial</a:t>
            </a:r>
            <a:endParaRPr lang="en-US" dirty="0" smtClean="0">
              <a:effectLst/>
            </a:endParaRPr>
          </a:p>
          <a:p>
            <a:r>
              <a:rPr lang="ro-RO" dirty="0" smtClean="0">
                <a:effectLst/>
              </a:rPr>
              <a:t>Roșu - </a:t>
            </a:r>
            <a:r>
              <a:rPr lang="en-US" dirty="0" smtClean="0">
                <a:effectLst/>
              </a:rPr>
              <a:t>nu </a:t>
            </a:r>
            <a:r>
              <a:rPr lang="en-US" dirty="0" err="1" smtClean="0">
                <a:effectLst/>
              </a:rPr>
              <a:t>este</a:t>
            </a:r>
            <a:r>
              <a:rPr lang="en-US" dirty="0" smtClean="0">
                <a:effectLst/>
              </a:rPr>
              <a:t> liber</a:t>
            </a:r>
          </a:p>
          <a:p>
            <a:r>
              <a:rPr lang="ro-RO" dirty="0" smtClean="0">
                <a:effectLst/>
              </a:rPr>
              <a:t>Alb - </a:t>
            </a:r>
            <a:r>
              <a:rPr lang="en-US" dirty="0" smtClean="0">
                <a:effectLst/>
              </a:rPr>
              <a:t>nu </a:t>
            </a:r>
            <a:r>
              <a:rPr lang="en-US" dirty="0" err="1" smtClean="0">
                <a:effectLst/>
              </a:rPr>
              <a:t>există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informa</a:t>
            </a:r>
            <a:r>
              <a:rPr lang="ro-RO" dirty="0" smtClean="0">
                <a:effectLst/>
              </a:rPr>
              <a:t>ț</a:t>
            </a:r>
            <a:r>
              <a:rPr lang="en-US" dirty="0" smtClean="0">
                <a:effectLst/>
              </a:rPr>
              <a:t>ii</a:t>
            </a:r>
            <a:r>
              <a:rPr lang="ro-RO" dirty="0" smtClean="0">
                <a:effectLst/>
              </a:rPr>
              <a:t> </a:t>
            </a:r>
            <a:r>
              <a:rPr lang="en-US" dirty="0" smtClean="0">
                <a:effectLst/>
              </a:rPr>
              <a:t>(</a:t>
            </a:r>
            <a:r>
              <a:rPr lang="en-US" dirty="0" smtClean="0">
                <a:effectLst/>
                <a:hlinkClick r:id="rId6" tooltip="Andorra"/>
              </a:rPr>
              <a:t>Andorra</a:t>
            </a:r>
            <a:r>
              <a:rPr lang="en-US" dirty="0" smtClean="0">
                <a:effectLst/>
              </a:rPr>
              <a:t>, </a:t>
            </a:r>
            <a:r>
              <a:rPr lang="en-US" dirty="0" smtClean="0">
                <a:effectLst/>
                <a:hlinkClick r:id="rId7" tooltip="Monaco"/>
              </a:rPr>
              <a:t>Monaco</a:t>
            </a:r>
            <a:r>
              <a:rPr lang="en-US" dirty="0" smtClean="0">
                <a:effectLst/>
              </a:rPr>
              <a:t> </a:t>
            </a:r>
            <a:r>
              <a:rPr lang="ro-RO" dirty="0" smtClean="0">
                <a:effectLst/>
              </a:rPr>
              <a:t>ș</a:t>
            </a:r>
            <a:r>
              <a:rPr lang="en-US" dirty="0" err="1" smtClean="0">
                <a:effectLst/>
              </a:rPr>
              <a:t>i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hlinkClick r:id="rId8" tooltip="San Marino"/>
              </a:rPr>
              <a:t>San Marino</a:t>
            </a:r>
            <a:r>
              <a:rPr lang="en-US" dirty="0" smtClean="0">
                <a:effectLst/>
              </a:rPr>
              <a:t>)</a:t>
            </a:r>
          </a:p>
          <a:p>
            <a:r>
              <a:rPr lang="ro-RO" dirty="0" smtClean="0"/>
              <a:t/>
            </a:r>
            <a:br>
              <a:rPr lang="ro-RO" dirty="0" smtClean="0"/>
            </a:br>
            <a:r>
              <a:rPr lang="en-US" dirty="0" smtClean="0"/>
              <a:t>UK and Germany have some of the biggest sculpture scenes in Europe, even though they have </a:t>
            </a:r>
            <a:r>
              <a:rPr lang="en-US" dirty="0" err="1" smtClean="0"/>
              <a:t>FoP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E521F-8314-4092-8E66-EC1FD2C651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4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29-Jun-16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HEC-NYU_Wikimedia_Freedom_of_Panorama_Report.pdf" TargetMode="External"/><Relationship Id="rId2" Type="http://schemas.openxmlformats.org/officeDocument/2006/relationships/hyperlink" Target="https://ro.wikipedia.org/wiki/Libertate_de_panoram%C4%8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ta.wikimedia.org/wiki/Free_knowledge_based_on_Creative_Commons_licenses/r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alatul_Parlamentului,_Bucure%C8%99ti.jpg" TargetMode="External"/><Relationship Id="rId2" Type="http://schemas.openxmlformats.org/officeDocument/2006/relationships/hyperlink" Target="https://commons.wikimedia.org/wiki/File:Biblioteca_Na%C8%9Bional%C4%83,_Bucure%C8%99ti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Levels_of_Freedom_of_Panorama_of_Europe_(large)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151878" cy="2971801"/>
          </a:xfrm>
        </p:spPr>
        <p:txBody>
          <a:bodyPr/>
          <a:lstStyle/>
          <a:p>
            <a:r>
              <a:rPr lang="ro-RO" b="1" dirty="0" err="1" smtClean="0"/>
              <a:t>LibertateA</a:t>
            </a:r>
            <a:r>
              <a:rPr lang="ro-RO" b="1" dirty="0" smtClean="0"/>
              <a:t> </a:t>
            </a:r>
            <a:r>
              <a:rPr lang="ro-RO" b="1" dirty="0"/>
              <a:t>de panoramă</a:t>
            </a:r>
            <a:br>
              <a:rPr lang="ro-RO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>
                <a:solidFill>
                  <a:schemeClr val="tx1"/>
                </a:solidFill>
              </a:rPr>
              <a:t>Andrei Cipu</a:t>
            </a:r>
          </a:p>
          <a:p>
            <a:r>
              <a:rPr lang="ro-RO" dirty="0" err="1" smtClean="0">
                <a:solidFill>
                  <a:schemeClr val="tx1"/>
                </a:solidFill>
              </a:rPr>
              <a:t>Wikipedia</a:t>
            </a:r>
            <a:r>
              <a:rPr lang="ro-RO" dirty="0" smtClean="0">
                <a:solidFill>
                  <a:schemeClr val="tx1"/>
                </a:solidFill>
              </a:rPr>
              <a:t> în limba română</a:t>
            </a:r>
          </a:p>
          <a:p>
            <a:r>
              <a:rPr lang="ro-RO" dirty="0" smtClean="0">
                <a:solidFill>
                  <a:schemeClr val="tx1"/>
                </a:solidFill>
              </a:rPr>
              <a:t>wiki@strainu.ro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8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128000"/>
          </a:xfrm>
        </p:spPr>
      </p:pic>
    </p:spTree>
    <p:extLst>
      <p:ext uri="{BB962C8B-B14F-4D97-AF65-F5344CB8AC3E}">
        <p14:creationId xmlns:p14="http://schemas.microsoft.com/office/powerpoint/2010/main" val="16293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cap="none" dirty="0" smtClean="0"/>
              <a:t>Regula în România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>
                <a:solidFill>
                  <a:schemeClr val="bg1"/>
                </a:solidFill>
              </a:rPr>
              <a:t>NU</a:t>
            </a:r>
            <a:r>
              <a:rPr lang="ro-RO" dirty="0" smtClean="0">
                <a:solidFill>
                  <a:schemeClr val="bg1"/>
                </a:solidFill>
              </a:rPr>
              <a:t> pot fi realizate reproduceri decât dacă:</a:t>
            </a:r>
          </a:p>
          <a:p>
            <a:pPr lvl="1"/>
            <a:r>
              <a:rPr lang="ro-RO" dirty="0" smtClean="0">
                <a:solidFill>
                  <a:schemeClr val="bg1"/>
                </a:solidFill>
              </a:rPr>
              <a:t>Utilizarea este necomercială</a:t>
            </a:r>
          </a:p>
          <a:p>
            <a:pPr lvl="1"/>
            <a:r>
              <a:rPr lang="ro-RO" dirty="0" smtClean="0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maginea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operei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o-RO" dirty="0" smtClean="0">
                <a:solidFill>
                  <a:schemeClr val="bg1"/>
                </a:solidFill>
              </a:rPr>
              <a:t>nu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subiectul</a:t>
            </a:r>
            <a:r>
              <a:rPr lang="en-US" dirty="0">
                <a:solidFill>
                  <a:schemeClr val="bg1"/>
                </a:solidFill>
              </a:rPr>
              <a:t> principal </a:t>
            </a:r>
            <a:r>
              <a:rPr lang="ro-RO" dirty="0" smtClean="0">
                <a:solidFill>
                  <a:schemeClr val="bg1"/>
                </a:solidFill>
              </a:rPr>
              <a:t>al reproducerii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4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4" y="0"/>
            <a:ext cx="12154756" cy="7644714"/>
          </a:xfrm>
        </p:spPr>
      </p:pic>
    </p:spTree>
    <p:extLst>
      <p:ext uri="{BB962C8B-B14F-4D97-AF65-F5344CB8AC3E}">
        <p14:creationId xmlns:p14="http://schemas.microsoft.com/office/powerpoint/2010/main" val="12435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cap="none" dirty="0" smtClean="0"/>
              <a:t>Pericolele „Necomercialului”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723122"/>
            <a:ext cx="9635445" cy="3615267"/>
          </a:xfrm>
        </p:spPr>
        <p:txBody>
          <a:bodyPr/>
          <a:lstStyle/>
          <a:p>
            <a:r>
              <a:rPr lang="ro-RO" dirty="0" smtClean="0">
                <a:solidFill>
                  <a:schemeClr val="bg1"/>
                </a:solidFill>
              </a:rPr>
              <a:t>Neclarități în definiție</a:t>
            </a:r>
          </a:p>
          <a:p>
            <a:r>
              <a:rPr lang="ro-RO" dirty="0" smtClean="0">
                <a:solidFill>
                  <a:schemeClr val="bg1"/>
                </a:solidFill>
              </a:rPr>
              <a:t>IMM-urile au mai mult de suferit decât companiile mari, care își permit să plătească costurile legate de clarificarea problemelor de copyright</a:t>
            </a:r>
          </a:p>
          <a:p>
            <a:r>
              <a:rPr lang="ro-RO" dirty="0" smtClean="0">
                <a:solidFill>
                  <a:schemeClr val="bg1"/>
                </a:solidFill>
              </a:rPr>
              <a:t>Educația are de suferit (nu toate instituțiile de învățământ sunt necomerciale, manualele sunt aproape toate comerciale)</a:t>
            </a:r>
          </a:p>
          <a:p>
            <a:r>
              <a:rPr lang="ro-RO" dirty="0" smtClean="0">
                <a:solidFill>
                  <a:schemeClr val="bg1"/>
                </a:solidFill>
              </a:rPr>
              <a:t>Bibliotecile au de suferit direct (dacă cer bani pentru calitatea de membru) și indirect (prin calitatea materialelor oferite)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29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4212" y="4487332"/>
            <a:ext cx="9682098" cy="1507067"/>
          </a:xfrm>
        </p:spPr>
        <p:txBody>
          <a:bodyPr/>
          <a:lstStyle/>
          <a:p>
            <a:r>
              <a:rPr lang="ro-RO" cap="none" dirty="0" smtClean="0"/>
              <a:t>Pierd artiștii din libertatea de panoramă?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5656977" cy="423874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 err="1">
                <a:solidFill>
                  <a:srgbClr val="FFFFFF"/>
                </a:solidFill>
                <a:highlight>
                  <a:srgbClr val="3333FF"/>
                </a:highlight>
              </a:rPr>
              <a:t>albastru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  liber, </a:t>
            </a:r>
            <a:r>
              <a:rPr lang="en-US" dirty="0" err="1">
                <a:solidFill>
                  <a:srgbClr val="000000"/>
                </a:solidFill>
              </a:rPr>
              <a:t>inclusiv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interioare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publice</a:t>
            </a:r>
            <a:r>
              <a:rPr lang="en-US" dirty="0">
                <a:solidFill>
                  <a:srgbClr val="000000"/>
                </a:solidFill>
              </a:rPr>
              <a:t>, cu </a:t>
            </a:r>
            <a:r>
              <a:rPr lang="en-US" dirty="0" err="1">
                <a:solidFill>
                  <a:srgbClr val="000000"/>
                </a:solidFill>
              </a:rPr>
              <a:t>excepția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interioarelor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clădirilor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operelor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școlilor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și</a:t>
            </a:r>
            <a:r>
              <a:rPr lang="en-US" dirty="0">
                <a:solidFill>
                  <a:srgbClr val="000000"/>
                </a:solidFill>
              </a:rPr>
              <a:t> a </a:t>
            </a:r>
            <a:r>
              <a:rPr lang="en-US" dirty="0" err="1">
                <a:solidFill>
                  <a:srgbClr val="000000"/>
                </a:solidFill>
              </a:rPr>
              <a:t>holurilor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intrare</a:t>
            </a:r>
            <a:r>
              <a:rPr lang="en-US" dirty="0">
                <a:solidFill>
                  <a:srgbClr val="000000"/>
                </a:solidFill>
              </a:rPr>
              <a:t> ale </a:t>
            </a:r>
            <a:r>
              <a:rPr lang="en-US" dirty="0" err="1">
                <a:solidFill>
                  <a:srgbClr val="000000"/>
                </a:solidFill>
              </a:rPr>
              <a:t>muzeelor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și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sediilor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comerciale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FFFFFF"/>
                </a:solidFill>
                <a:highlight>
                  <a:srgbClr val="009900"/>
                </a:highlight>
              </a:rPr>
              <a:t>verde</a:t>
            </a:r>
            <a:r>
              <a:rPr lang="en-US" b="1" dirty="0">
                <a:solidFill>
                  <a:srgbClr val="FFFFFF"/>
                </a:solidFill>
                <a:highlight>
                  <a:srgbClr val="009900"/>
                </a:highlight>
              </a:rPr>
              <a:t> </a:t>
            </a:r>
            <a:r>
              <a:rPr lang="en-US" b="1" dirty="0" err="1">
                <a:solidFill>
                  <a:srgbClr val="FFFFFF"/>
                </a:solidFill>
                <a:highlight>
                  <a:srgbClr val="009900"/>
                </a:highlight>
              </a:rPr>
              <a:t>închis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liber, </a:t>
            </a:r>
            <a:r>
              <a:rPr lang="en-US" dirty="0" err="1">
                <a:solidFill>
                  <a:srgbClr val="000000"/>
                </a:solidFill>
              </a:rPr>
              <a:t>inclusiv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interioare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publice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și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opere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artă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000000"/>
                </a:solidFill>
                <a:highlight>
                  <a:srgbClr val="00CC00"/>
                </a:highlight>
              </a:rPr>
              <a:t>verde</a:t>
            </a:r>
            <a:r>
              <a:rPr lang="en-US" b="1" dirty="0">
                <a:solidFill>
                  <a:srgbClr val="000000"/>
                </a:solidFill>
                <a:highlight>
                  <a:srgbClr val="00CC00"/>
                </a:highlight>
              </a:rPr>
              <a:t> </a:t>
            </a:r>
            <a:r>
              <a:rPr lang="en-US" b="1" dirty="0" err="1">
                <a:solidFill>
                  <a:srgbClr val="000000"/>
                </a:solidFill>
                <a:highlight>
                  <a:srgbClr val="00CC00"/>
                </a:highlight>
              </a:rPr>
              <a:t>deschis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liber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clădiri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dar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interioare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publice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și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opere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artă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doar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uz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necomercial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000000"/>
                </a:solidFill>
                <a:highlight>
                  <a:srgbClr val="FFFF99"/>
                </a:highlight>
              </a:rPr>
              <a:t>galben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liber, </a:t>
            </a:r>
            <a:r>
              <a:rPr lang="en-US" dirty="0" err="1">
                <a:solidFill>
                  <a:srgbClr val="000000"/>
                </a:solidFill>
              </a:rPr>
              <a:t>inclusiv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opere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artă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FFFFFF"/>
                </a:solidFill>
                <a:highlight>
                  <a:srgbClr val="FF8080"/>
                </a:highlight>
              </a:rPr>
              <a:t>portocaliu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liber </a:t>
            </a:r>
            <a:r>
              <a:rPr lang="en-US" dirty="0" err="1">
                <a:solidFill>
                  <a:srgbClr val="000000"/>
                </a:solidFill>
              </a:rPr>
              <a:t>doar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clădiri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FFFFFF"/>
                </a:solidFill>
                <a:highlight>
                  <a:srgbClr val="CC9900"/>
                </a:highlight>
              </a:rPr>
              <a:t>maro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liber </a:t>
            </a:r>
            <a:r>
              <a:rPr lang="en-US" dirty="0" err="1">
                <a:solidFill>
                  <a:srgbClr val="000000"/>
                </a:solidFill>
              </a:rPr>
              <a:t>doar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pentru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uz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necomercial</a:t>
            </a:r>
            <a:endParaRPr lang="en-US" dirty="0">
              <a:solidFill>
                <a:srgbClr val="000000"/>
              </a:solidFill>
            </a:endParaRPr>
          </a:p>
          <a:p>
            <a:pPr lvl="0"/>
            <a:r>
              <a:rPr lang="en-US" b="1" dirty="0" err="1">
                <a:solidFill>
                  <a:srgbClr val="FFFFFF"/>
                </a:solidFill>
                <a:highlight>
                  <a:srgbClr val="FF3333"/>
                </a:highlight>
              </a:rPr>
              <a:t>roșu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- nu </a:t>
            </a:r>
            <a:r>
              <a:rPr lang="en-US" dirty="0" err="1">
                <a:solidFill>
                  <a:srgbClr val="000000"/>
                </a:solidFill>
              </a:rPr>
              <a:t>este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liber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188" y="685799"/>
            <a:ext cx="4532460" cy="4234707"/>
          </a:xfrm>
        </p:spPr>
      </p:pic>
    </p:spTree>
    <p:extLst>
      <p:ext uri="{BB962C8B-B14F-4D97-AF65-F5344CB8AC3E}">
        <p14:creationId xmlns:p14="http://schemas.microsoft.com/office/powerpoint/2010/main" val="282937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4880472"/>
            <a:ext cx="9627576" cy="1507067"/>
          </a:xfrm>
        </p:spPr>
        <p:txBody>
          <a:bodyPr/>
          <a:lstStyle/>
          <a:p>
            <a:r>
              <a:rPr lang="ro-RO" cap="none" dirty="0" smtClean="0"/>
              <a:t>Informații suplimentare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10997715" cy="4668398"/>
          </a:xfrm>
        </p:spPr>
        <p:txBody>
          <a:bodyPr>
            <a:normAutofit/>
          </a:bodyPr>
          <a:lstStyle/>
          <a:p>
            <a:r>
              <a:rPr lang="ro-RO" dirty="0" smtClean="0">
                <a:solidFill>
                  <a:schemeClr val="bg1"/>
                </a:solidFill>
                <a:hlinkClick r:id="rId2"/>
              </a:rPr>
              <a:t>https</a:t>
            </a:r>
            <a:r>
              <a:rPr lang="ro-RO" dirty="0">
                <a:solidFill>
                  <a:schemeClr val="bg1"/>
                </a:solidFill>
                <a:hlinkClick r:id="rId2"/>
              </a:rPr>
              <a:t>://</a:t>
            </a:r>
            <a:r>
              <a:rPr lang="ro-RO" dirty="0" smtClean="0">
                <a:solidFill>
                  <a:schemeClr val="bg1"/>
                </a:solidFill>
                <a:hlinkClick r:id="rId2"/>
              </a:rPr>
              <a:t>ro.wikipedia.org/wiki/Libertate_de_panoram%C4%83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ro-RO" sz="2100" dirty="0">
                <a:solidFill>
                  <a:schemeClr val="bg1"/>
                </a:solidFill>
              </a:rPr>
              <a:t>J</a:t>
            </a:r>
            <a:r>
              <a:rPr lang="en-US" sz="2100" dirty="0" err="1">
                <a:solidFill>
                  <a:schemeClr val="bg1"/>
                </a:solidFill>
              </a:rPr>
              <a:t>oshua</a:t>
            </a:r>
            <a:r>
              <a:rPr lang="en-US" sz="2100" dirty="0">
                <a:solidFill>
                  <a:schemeClr val="bg1"/>
                </a:solidFill>
              </a:rPr>
              <a:t> </a:t>
            </a:r>
            <a:r>
              <a:rPr lang="en-US" sz="2100" dirty="0" err="1">
                <a:solidFill>
                  <a:schemeClr val="bg1"/>
                </a:solidFill>
              </a:rPr>
              <a:t>Lobert</a:t>
            </a:r>
            <a:r>
              <a:rPr lang="en-US" sz="2100" dirty="0">
                <a:solidFill>
                  <a:schemeClr val="bg1"/>
                </a:solidFill>
              </a:rPr>
              <a:t>, Bianca Isaias, Karel </a:t>
            </a:r>
            <a:r>
              <a:rPr lang="en-US" sz="2100" dirty="0" err="1">
                <a:solidFill>
                  <a:schemeClr val="bg1"/>
                </a:solidFill>
              </a:rPr>
              <a:t>Bernardi</a:t>
            </a:r>
            <a:r>
              <a:rPr lang="en-US" sz="2100" dirty="0">
                <a:solidFill>
                  <a:schemeClr val="bg1"/>
                </a:solidFill>
              </a:rPr>
              <a:t>, Giuseppe </a:t>
            </a:r>
            <a:r>
              <a:rPr lang="en-US" sz="2100" dirty="0" err="1">
                <a:solidFill>
                  <a:schemeClr val="bg1"/>
                </a:solidFill>
              </a:rPr>
              <a:t>Mazziotti</a:t>
            </a:r>
            <a:r>
              <a:rPr lang="en-US" sz="2100" dirty="0">
                <a:solidFill>
                  <a:schemeClr val="bg1"/>
                </a:solidFill>
              </a:rPr>
              <a:t>, Alberto </a:t>
            </a:r>
            <a:r>
              <a:rPr lang="en-US" sz="2100" dirty="0" err="1">
                <a:solidFill>
                  <a:schemeClr val="bg1"/>
                </a:solidFill>
              </a:rPr>
              <a:t>Alemanno</a:t>
            </a:r>
            <a:r>
              <a:rPr lang="en-US" sz="2100" dirty="0">
                <a:solidFill>
                  <a:schemeClr val="bg1"/>
                </a:solidFill>
              </a:rPr>
              <a:t> </a:t>
            </a:r>
            <a:r>
              <a:rPr lang="ro-RO" sz="2100" dirty="0">
                <a:solidFill>
                  <a:schemeClr val="bg1"/>
                </a:solidFill>
              </a:rPr>
              <a:t>și</a:t>
            </a:r>
            <a:r>
              <a:rPr lang="en-US" sz="2100" dirty="0">
                <a:solidFill>
                  <a:schemeClr val="bg1"/>
                </a:solidFill>
              </a:rPr>
              <a:t> </a:t>
            </a:r>
            <a:r>
              <a:rPr lang="en-US" sz="2100" dirty="0" err="1">
                <a:solidFill>
                  <a:schemeClr val="bg1"/>
                </a:solidFill>
              </a:rPr>
              <a:t>Lamin</a:t>
            </a:r>
            <a:r>
              <a:rPr lang="en-US" sz="2100" dirty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Khadar</a:t>
            </a:r>
            <a:r>
              <a:rPr lang="ro-RO" sz="2100" dirty="0" smtClean="0">
                <a:solidFill>
                  <a:schemeClr val="bg1"/>
                </a:solidFill>
              </a:rPr>
              <a:t>: </a:t>
            </a:r>
            <a:r>
              <a:rPr lang="en-US" sz="2100" i="1" dirty="0" smtClean="0">
                <a:solidFill>
                  <a:schemeClr val="bg1"/>
                </a:solidFill>
              </a:rPr>
              <a:t>The </a:t>
            </a:r>
            <a:r>
              <a:rPr lang="en-US" sz="2100" i="1" dirty="0">
                <a:solidFill>
                  <a:schemeClr val="bg1"/>
                </a:solidFill>
              </a:rPr>
              <a:t>EU Public Interest Clinic and Wikimedia present: Extending Freedom of Panorama in </a:t>
            </a:r>
            <a:r>
              <a:rPr lang="en-US" sz="2100" i="1" dirty="0" smtClean="0">
                <a:solidFill>
                  <a:schemeClr val="bg1"/>
                </a:solidFill>
              </a:rPr>
              <a:t>Europe</a:t>
            </a:r>
            <a:r>
              <a:rPr lang="ro-RO" sz="2100" dirty="0" smtClean="0">
                <a:solidFill>
                  <a:schemeClr val="bg1"/>
                </a:solidFill>
              </a:rPr>
              <a:t>, Licențiat CC-BY-SA-4.0 </a:t>
            </a:r>
            <a:r>
              <a:rPr lang="ro-RO" dirty="0" smtClean="0">
                <a:solidFill>
                  <a:schemeClr val="bg1"/>
                </a:solidFill>
                <a:hlinkClick r:id="rId3"/>
              </a:rPr>
              <a:t>https</a:t>
            </a:r>
            <a:r>
              <a:rPr lang="ro-RO" dirty="0">
                <a:solidFill>
                  <a:schemeClr val="bg1"/>
                </a:solidFill>
                <a:hlinkClick r:id="rId3"/>
              </a:rPr>
              <a:t>://</a:t>
            </a:r>
            <a:r>
              <a:rPr lang="ro-RO" dirty="0" smtClean="0">
                <a:solidFill>
                  <a:schemeClr val="bg1"/>
                </a:solidFill>
                <a:hlinkClick r:id="rId3"/>
              </a:rPr>
              <a:t>commons.wikimedia.org/wiki/File:HEC-NYU_Wikimedia_Freedom_of_Panorama_Report.pdf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en-US" sz="2100" dirty="0">
                <a:solidFill>
                  <a:schemeClr val="bg1"/>
                </a:solidFill>
              </a:rPr>
              <a:t>Paul </a:t>
            </a:r>
            <a:r>
              <a:rPr lang="en-US" sz="2100" dirty="0" err="1">
                <a:solidFill>
                  <a:schemeClr val="bg1"/>
                </a:solidFill>
              </a:rPr>
              <a:t>Klimpel</a:t>
            </a:r>
            <a:r>
              <a:rPr lang="ro-RO" sz="2100" dirty="0">
                <a:solidFill>
                  <a:schemeClr val="bg1"/>
                </a:solidFill>
              </a:rPr>
              <a:t> </a:t>
            </a:r>
            <a:r>
              <a:rPr lang="ro-RO" sz="2100" dirty="0" smtClean="0">
                <a:solidFill>
                  <a:schemeClr val="bg1"/>
                </a:solidFill>
              </a:rPr>
              <a:t>(tradusă </a:t>
            </a:r>
            <a:r>
              <a:rPr lang="ro-RO" sz="2100" dirty="0">
                <a:solidFill>
                  <a:schemeClr val="bg1"/>
                </a:solidFill>
              </a:rPr>
              <a:t>de comunitate): </a:t>
            </a:r>
            <a:r>
              <a:rPr lang="en-US" sz="2100" i="1" dirty="0">
                <a:solidFill>
                  <a:schemeClr val="bg1"/>
                </a:solidFill>
              </a:rPr>
              <a:t>Free Knowledge thanks to Creative Commons Licenses: why a non-commercial clause often won't serve your </a:t>
            </a:r>
            <a:r>
              <a:rPr lang="en-US" sz="2100" i="1" dirty="0" smtClean="0">
                <a:solidFill>
                  <a:schemeClr val="bg1"/>
                </a:solidFill>
              </a:rPr>
              <a:t>needs</a:t>
            </a:r>
            <a:r>
              <a:rPr lang="ro-RO" sz="2100" dirty="0" smtClean="0">
                <a:solidFill>
                  <a:schemeClr val="bg1"/>
                </a:solidFill>
              </a:rPr>
              <a:t>, Licențiat CC-BY-SA-3.0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ro-RO" sz="2100" dirty="0" smtClean="0">
                <a:solidFill>
                  <a:schemeClr val="bg1"/>
                </a:solidFill>
                <a:hlinkClick r:id="rId4"/>
              </a:rPr>
              <a:t>https</a:t>
            </a:r>
            <a:r>
              <a:rPr lang="ro-RO" sz="2100" dirty="0">
                <a:solidFill>
                  <a:schemeClr val="bg1"/>
                </a:solidFill>
                <a:hlinkClick r:id="rId4"/>
              </a:rPr>
              <a:t>://</a:t>
            </a:r>
            <a:r>
              <a:rPr lang="ro-RO" sz="2100" dirty="0" smtClean="0">
                <a:solidFill>
                  <a:schemeClr val="bg1"/>
                </a:solidFill>
                <a:hlinkClick r:id="rId4"/>
              </a:rPr>
              <a:t>meta.wikimedia.org/wiki/Free_knowledge_based_on_Creative_Commons_licenses/ro</a:t>
            </a:r>
            <a:endParaRPr lang="ro-RO" sz="2100" dirty="0"/>
          </a:p>
          <a:p>
            <a:endParaRPr lang="ro-RO" dirty="0" smtClean="0"/>
          </a:p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7841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4880472"/>
            <a:ext cx="9627576" cy="1507067"/>
          </a:xfrm>
        </p:spPr>
        <p:txBody>
          <a:bodyPr/>
          <a:lstStyle/>
          <a:p>
            <a:r>
              <a:rPr lang="ro-RO" cap="none" dirty="0" smtClean="0"/>
              <a:t>Atribuire imagini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10997715" cy="4668398"/>
          </a:xfrm>
        </p:spPr>
        <p:txBody>
          <a:bodyPr>
            <a:normAutofit/>
          </a:bodyPr>
          <a:lstStyle/>
          <a:p>
            <a:r>
              <a:rPr lang="ro-RO" dirty="0" smtClean="0">
                <a:solidFill>
                  <a:schemeClr val="bg1"/>
                </a:solidFill>
              </a:rPr>
              <a:t>Biblioteca Națională, București de </a:t>
            </a:r>
            <a:r>
              <a:rPr lang="ro-RO" dirty="0" err="1" smtClean="0">
                <a:solidFill>
                  <a:schemeClr val="bg1"/>
                </a:solidFill>
              </a:rPr>
              <a:t>Nicubunu</a:t>
            </a:r>
            <a:r>
              <a:rPr lang="ro-RO" dirty="0">
                <a:solidFill>
                  <a:schemeClr val="bg1"/>
                </a:solidFill>
              </a:rPr>
              <a:t>, Licențiat CC-BY-SA-4.0, </a:t>
            </a:r>
            <a:r>
              <a:rPr lang="ro-RO" dirty="0">
                <a:solidFill>
                  <a:schemeClr val="bg1"/>
                </a:solidFill>
                <a:hlinkClick r:id="rId2"/>
              </a:rPr>
              <a:t>https://commons.wikimedia.org/wiki/File:Biblioteca_Na%C8%9Bional%C4%83,_</a:t>
            </a:r>
            <a:r>
              <a:rPr lang="ro-RO" dirty="0" smtClean="0">
                <a:solidFill>
                  <a:schemeClr val="bg1"/>
                </a:solidFill>
                <a:hlinkClick r:id="rId2"/>
              </a:rPr>
              <a:t>Bucure%C8%99ti.jpg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ro-RO" dirty="0" smtClean="0">
                <a:solidFill>
                  <a:schemeClr val="bg1"/>
                </a:solidFill>
              </a:rPr>
              <a:t>Palatul Parlamentului, București de </a:t>
            </a:r>
            <a:r>
              <a:rPr lang="ro-RO" dirty="0" err="1" smtClean="0">
                <a:solidFill>
                  <a:schemeClr val="bg1"/>
                </a:solidFill>
              </a:rPr>
              <a:t>Nicubunu</a:t>
            </a:r>
            <a:r>
              <a:rPr lang="ro-RO" dirty="0">
                <a:solidFill>
                  <a:schemeClr val="bg1"/>
                </a:solidFill>
              </a:rPr>
              <a:t>, Licențiat CC-BY-SA-4.0 </a:t>
            </a:r>
            <a:r>
              <a:rPr lang="ro-RO" dirty="0" smtClean="0">
                <a:solidFill>
                  <a:schemeClr val="bg1"/>
                </a:solidFill>
                <a:hlinkClick r:id="rId3"/>
              </a:rPr>
              <a:t>https://</a:t>
            </a:r>
            <a:r>
              <a:rPr lang="ro-RO" dirty="0">
                <a:solidFill>
                  <a:schemeClr val="bg1"/>
                </a:solidFill>
                <a:hlinkClick r:id="rId3"/>
              </a:rPr>
              <a:t>commons.wikimedia.org/wiki/File:Palatul_Parlamentului,_</a:t>
            </a:r>
            <a:r>
              <a:rPr lang="ro-RO" dirty="0" smtClean="0">
                <a:solidFill>
                  <a:schemeClr val="bg1"/>
                </a:solidFill>
                <a:hlinkClick r:id="rId3"/>
              </a:rPr>
              <a:t>Bucure%C8%99ti.jpg</a:t>
            </a:r>
            <a:endParaRPr lang="ro-RO" dirty="0" smtClean="0">
              <a:solidFill>
                <a:schemeClr val="bg1"/>
              </a:solidFill>
            </a:endParaRPr>
          </a:p>
          <a:p>
            <a:r>
              <a:rPr lang="ro-RO" dirty="0" err="1">
                <a:solidFill>
                  <a:schemeClr val="bg1"/>
                </a:solidFill>
              </a:rPr>
              <a:t>Levels</a:t>
            </a:r>
            <a:r>
              <a:rPr lang="ro-RO" dirty="0">
                <a:solidFill>
                  <a:schemeClr val="bg1"/>
                </a:solidFill>
              </a:rPr>
              <a:t> of </a:t>
            </a:r>
            <a:r>
              <a:rPr lang="ro-RO" dirty="0" err="1">
                <a:solidFill>
                  <a:schemeClr val="bg1"/>
                </a:solidFill>
              </a:rPr>
              <a:t>Freedom</a:t>
            </a:r>
            <a:r>
              <a:rPr lang="ro-RO" dirty="0">
                <a:solidFill>
                  <a:schemeClr val="bg1"/>
                </a:solidFill>
              </a:rPr>
              <a:t> of Panorama of Europe (</a:t>
            </a:r>
            <a:r>
              <a:rPr lang="ro-RO" dirty="0" err="1">
                <a:solidFill>
                  <a:schemeClr val="bg1"/>
                </a:solidFill>
              </a:rPr>
              <a:t>large</a:t>
            </a:r>
            <a:r>
              <a:rPr lang="ro-RO" dirty="0" smtClean="0">
                <a:solidFill>
                  <a:schemeClr val="bg1"/>
                </a:solidFill>
              </a:rPr>
              <a:t>) de </a:t>
            </a:r>
            <a:r>
              <a:rPr lang="en-US" dirty="0">
                <a:solidFill>
                  <a:schemeClr val="bg1"/>
                </a:solidFill>
              </a:rPr>
              <a:t>Giorgi </a:t>
            </a:r>
            <a:r>
              <a:rPr lang="en-US" dirty="0" err="1" smtClean="0">
                <a:solidFill>
                  <a:schemeClr val="bg1"/>
                </a:solidFill>
              </a:rPr>
              <a:t>Balakhadze</a:t>
            </a:r>
            <a:r>
              <a:rPr lang="ro-RO" dirty="0">
                <a:solidFill>
                  <a:schemeClr val="bg1"/>
                </a:solidFill>
              </a:rPr>
              <a:t>, Licențiat CC-BY-SA-3.0, </a:t>
            </a:r>
            <a:r>
              <a:rPr lang="ro-RO" dirty="0">
                <a:solidFill>
                  <a:schemeClr val="bg1"/>
                </a:solidFill>
                <a:hlinkClick r:id="rId4"/>
              </a:rPr>
              <a:t>https://commons.wikimedia.org/wiki/File:Levels_of_Freedom_of_Panorama_of_Europe_(large).</a:t>
            </a:r>
            <a:r>
              <a:rPr lang="ro-RO" dirty="0" smtClean="0">
                <a:solidFill>
                  <a:schemeClr val="bg1"/>
                </a:solidFill>
                <a:hlinkClick r:id="rId4"/>
              </a:rPr>
              <a:t>svg</a:t>
            </a:r>
            <a:endParaRPr lang="ro-RO" dirty="0" smtClean="0">
              <a:solidFill>
                <a:schemeClr val="bg1"/>
              </a:solidFill>
            </a:endParaRPr>
          </a:p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33119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93</TotalTime>
  <Words>281</Words>
  <Application>Microsoft Office PowerPoint</Application>
  <PresentationFormat>Widescreen</PresentationFormat>
  <Paragraphs>41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Century Gothic</vt:lpstr>
      <vt:lpstr>Wingdings 3</vt:lpstr>
      <vt:lpstr>Slice</vt:lpstr>
      <vt:lpstr>LibertateA de panoramă </vt:lpstr>
      <vt:lpstr>PowerPoint Presentation</vt:lpstr>
      <vt:lpstr>Regula în România</vt:lpstr>
      <vt:lpstr>PowerPoint Presentation</vt:lpstr>
      <vt:lpstr>Pericolele „Necomercialului”</vt:lpstr>
      <vt:lpstr>Pierd artiștii din libertatea de panoramă?</vt:lpstr>
      <vt:lpstr>Informații suplimentare</vt:lpstr>
      <vt:lpstr>Atribuire imagini</vt:lpstr>
    </vt:vector>
  </TitlesOfParts>
  <Company>IXIA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Libertate de panoramă </dc:title>
  <dc:creator>Andrei Cipu</dc:creator>
  <cp:lastModifiedBy>Andrei Cipu</cp:lastModifiedBy>
  <cp:revision>12</cp:revision>
  <dcterms:created xsi:type="dcterms:W3CDTF">2016-06-27T09:24:06Z</dcterms:created>
  <dcterms:modified xsi:type="dcterms:W3CDTF">2016-06-29T07:16:07Z</dcterms:modified>
</cp:coreProperties>
</file>